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2" r:id="rId2"/>
    <p:sldId id="277" r:id="rId3"/>
    <p:sldId id="278" r:id="rId4"/>
    <p:sldId id="280" r:id="rId5"/>
    <p:sldId id="284" r:id="rId6"/>
    <p:sldId id="279" r:id="rId7"/>
    <p:sldId id="281" r:id="rId8"/>
    <p:sldId id="282" r:id="rId9"/>
    <p:sldId id="287" r:id="rId10"/>
    <p:sldId id="285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79235" autoAdjust="0"/>
  </p:normalViewPr>
  <p:slideViewPr>
    <p:cSldViewPr snapToGrid="0">
      <p:cViewPr>
        <p:scale>
          <a:sx n="120" d="100"/>
          <a:sy n="120" d="100"/>
        </p:scale>
        <p:origin x="-65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013C-6F14-437C-BFED-99262F0CDCB9}" type="datetimeFigureOut">
              <a:rPr lang="en-US" smtClean="0"/>
              <a:t>2/8/2016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F79B-E03F-492A-9912-597F43ED07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0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6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5" name="Picture 1" descr="CCC_pm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1" y="5105400"/>
            <a:ext cx="2679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3150" b="0">
                <a:solidFill>
                  <a:srgbClr val="DF6F1D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6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8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3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2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3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A3353"/>
                </a:solidFill>
                <a:latin typeface="+mj-lt"/>
                <a:cs typeface="Avenir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Clr>
                <a:srgbClr val="DF6F1D"/>
              </a:buClr>
              <a:defRPr/>
            </a:lvl1pPr>
            <a:lvl2pPr>
              <a:buClr>
                <a:srgbClr val="DF6F1D"/>
              </a:buClr>
              <a:defRPr/>
            </a:lvl2pPr>
            <a:lvl3pPr>
              <a:buClr>
                <a:srgbClr val="DF6F1D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5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3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6" y="142875"/>
            <a:ext cx="8832850" cy="2139950"/>
          </a:xfrm>
          <a:prstGeom prst="rect">
            <a:avLst/>
          </a:prstGeom>
          <a:solidFill>
            <a:srgbClr val="DF6F1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9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2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6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1875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1" y="6410327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37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7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DF6F1D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1" y="6391275"/>
            <a:ext cx="8832850" cy="311150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7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9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2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1" y="6391277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2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E3535-4F74-4400-92F9-1B7C6453C9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5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2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F6F1D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6" y="6410327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95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2"/>
            <a:ext cx="8832850" cy="301625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DF6F1D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6" y="640556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6" y="6410327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8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2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6" y="6388102"/>
            <a:ext cx="8832850" cy="309563"/>
          </a:xfrm>
          <a:prstGeom prst="rect">
            <a:avLst/>
          </a:prstGeom>
          <a:solidFill>
            <a:srgbClr val="1E376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1" y="6405565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9/3/15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7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6" y="228602"/>
            <a:ext cx="77755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0" name="Picture 3" descr="CCC_mark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41300"/>
            <a:ext cx="711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2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rgbClr val="5A335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5A3353"/>
          </a:solidFill>
          <a:latin typeface="Georgia" pitchFamily="18" charset="0"/>
        </a:defRPr>
      </a:lvl9pPr>
    </p:titleStyle>
    <p:bodyStyle>
      <a:lvl1pPr marL="204788" indent="-204788" algn="l" rtl="0" eaLnBrk="1" fontAlgn="base" hangingPunct="1">
        <a:spcBef>
          <a:spcPct val="20000"/>
        </a:spcBef>
        <a:spcAft>
          <a:spcPct val="0"/>
        </a:spcAft>
        <a:buClr>
          <a:srgbClr val="DF6F1D"/>
        </a:buClr>
        <a:buSzPct val="85000"/>
        <a:buFont typeface="Lucida Grande"/>
        <a:buChar char="•"/>
        <a:defRPr sz="2025" kern="1200">
          <a:solidFill>
            <a:srgbClr val="000000"/>
          </a:solidFill>
          <a:latin typeface="+mn-lt"/>
          <a:ea typeface="+mn-ea"/>
          <a:cs typeface="+mn-cs"/>
        </a:defRPr>
      </a:lvl1pPr>
      <a:lvl2pPr marL="410766" indent="-204788" algn="l" rtl="0" eaLnBrk="1" fontAlgn="base" hangingPunct="1">
        <a:spcBef>
          <a:spcPct val="20000"/>
        </a:spcBef>
        <a:spcAft>
          <a:spcPct val="0"/>
        </a:spcAft>
        <a:buClr>
          <a:srgbClr val="DF6F1D"/>
        </a:buClr>
        <a:buSzPct val="70000"/>
        <a:buFont typeface="Lucida Grande"/>
        <a:buChar char="•"/>
        <a:defRPr sz="1650" kern="1200">
          <a:solidFill>
            <a:srgbClr val="000000"/>
          </a:solidFill>
          <a:latin typeface="+mn-lt"/>
          <a:ea typeface="+mn-ea"/>
          <a:cs typeface="+mn-cs"/>
        </a:defRPr>
      </a:lvl2pPr>
      <a:lvl3pPr marL="616744" indent="-171450" algn="l" rtl="0" eaLnBrk="1" fontAlgn="base" hangingPunct="1">
        <a:spcBef>
          <a:spcPct val="20000"/>
        </a:spcBef>
        <a:spcAft>
          <a:spcPct val="0"/>
        </a:spcAft>
        <a:buClr>
          <a:srgbClr val="DF6F1D"/>
        </a:buClr>
        <a:buSzPct val="75000"/>
        <a:buFont typeface="Lucida Grande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3pPr>
      <a:lvl4pPr marL="822722" indent="-171450" algn="l" rtl="0" eaLnBrk="1" fontAlgn="base" hangingPunct="1">
        <a:spcBef>
          <a:spcPct val="20000"/>
        </a:spcBef>
        <a:spcAft>
          <a:spcPct val="0"/>
        </a:spcAft>
        <a:buClr>
          <a:srgbClr val="DF6F1D"/>
        </a:buClr>
        <a:buSzPct val="70000"/>
        <a:buFont typeface="Lucida Grande"/>
        <a:buChar char="•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1450" algn="l" rtl="0" eaLnBrk="1" fontAlgn="base" hangingPunct="1">
        <a:spcBef>
          <a:spcPct val="20000"/>
        </a:spcBef>
        <a:spcAft>
          <a:spcPct val="0"/>
        </a:spcAft>
        <a:buClr>
          <a:srgbClr val="DF6F1D"/>
        </a:buClr>
        <a:buFont typeface="Lucida Grande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Hernandez M.D.</a:t>
            </a:r>
          </a:p>
          <a:p>
            <a:r>
              <a:rPr lang="en-US" dirty="0" smtClean="0"/>
              <a:t>Chief Medical Officer</a:t>
            </a:r>
          </a:p>
          <a:p>
            <a:r>
              <a:rPr lang="en-US" dirty="0" smtClean="0"/>
              <a:t>Community Care Collaborative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Transforming Healthcare:</a:t>
            </a:r>
            <a:br>
              <a:rPr lang="en-US" dirty="0" smtClean="0"/>
            </a:br>
            <a:r>
              <a:rPr lang="en-US" dirty="0" smtClean="0"/>
              <a:t>Aligning Provider Culture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Bedside Interdisciplinary Rounding- A Study In What Not To Do</a:t>
            </a:r>
          </a:p>
          <a:p>
            <a:r>
              <a:rPr lang="en-US" sz="3600" dirty="0" smtClean="0"/>
              <a:t>Formalizing Cardiology Curbside Consults In Ambulatory Care- A Better Way To Engage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 smtClean="0"/>
              <a:t>Questions?</a:t>
            </a:r>
            <a:endParaRPr lang="en-US" sz="5400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An Aligned Provider Culture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Providers play a key, direct role in the delivery of healthcare services to patients. </a:t>
            </a:r>
          </a:p>
          <a:p>
            <a:r>
              <a:rPr lang="en-US" sz="2800" dirty="0" smtClean="0"/>
              <a:t>Providers’ services are a (or the) key revenue generator for their organizations.</a:t>
            </a:r>
          </a:p>
          <a:p>
            <a:r>
              <a:rPr lang="en-US" sz="2800" dirty="0" smtClean="0"/>
              <a:t>Providers are considered “leaders” in the healthcare delivery system, by their organizations, their teams, their patients and themselves.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We Aligning Providers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Ongoing movement to a focus on the patient first (PCMH, expanded health management structures with patient’s needs driving the services)</a:t>
            </a:r>
          </a:p>
          <a:p>
            <a:r>
              <a:rPr lang="en-US" sz="2400" dirty="0" smtClean="0"/>
              <a:t>Transformation of the payment model (Movement away from fee for service models and towards value based payment methodologies; accountable care organizations)</a:t>
            </a:r>
          </a:p>
          <a:p>
            <a:r>
              <a:rPr lang="en-US" sz="2400" dirty="0" smtClean="0"/>
              <a:t>Transformation of the delivery models (Emphasis on integrated care delivery; integrated practice units)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Similarities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 smtClean="0"/>
              <a:t>Differences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They want to feel that the work they do makes a difference</a:t>
            </a:r>
          </a:p>
          <a:p>
            <a:r>
              <a:rPr lang="en-US" dirty="0"/>
              <a:t>They are people, have same personal wants and needs as everyone else </a:t>
            </a:r>
          </a:p>
          <a:p>
            <a:r>
              <a:rPr lang="en-US" dirty="0" smtClean="0"/>
              <a:t>They do not understand all of the complexity of healthcare delivery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They feel that they make an important, central role to healthcare delivery</a:t>
            </a:r>
          </a:p>
          <a:p>
            <a:r>
              <a:rPr lang="en-US" dirty="0" smtClean="0"/>
              <a:t>They feel that they are highly invested in their work and the delivery system in general</a:t>
            </a:r>
          </a:p>
          <a:p>
            <a:r>
              <a:rPr lang="en-US" dirty="0" smtClean="0"/>
              <a:t>They often believe that healthcare has been made needlessly complicated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Providers The Same And Different?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8538" y="2098675"/>
            <a:ext cx="4572000" cy="3429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Culture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No shortage of change treatises to help guide the process</a:t>
            </a:r>
          </a:p>
          <a:p>
            <a:r>
              <a:rPr lang="en-US" sz="2400" dirty="0" smtClean="0"/>
              <a:t>John Kotter’s </a:t>
            </a:r>
            <a:r>
              <a:rPr lang="en-US" sz="2400" u="sng" dirty="0" smtClean="0"/>
              <a:t>Leading Change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Chip &amp; Dan Heath’s </a:t>
            </a:r>
            <a:r>
              <a:rPr lang="en-US" sz="2400" u="sng" dirty="0" smtClean="0"/>
              <a:t>Switch: How To Change Things When Change Is Hard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One broad statement I would make here is that </a:t>
            </a:r>
            <a:r>
              <a:rPr lang="en-US" sz="2400" b="1" dirty="0" smtClean="0"/>
              <a:t>continuous and transparent communication</a:t>
            </a:r>
            <a:r>
              <a:rPr lang="en-US" sz="2400" dirty="0" smtClean="0"/>
              <a:t> is absolutely necessary in order to create an environment where culture change can take place</a:t>
            </a:r>
          </a:p>
          <a:p>
            <a:r>
              <a:rPr lang="en-US" sz="2400" dirty="0" smtClean="0"/>
              <a:t>This is because the </a:t>
            </a:r>
            <a:r>
              <a:rPr lang="en-US" sz="2400" b="1" dirty="0" smtClean="0"/>
              <a:t>creation and maintenance of trust </a:t>
            </a:r>
            <a:r>
              <a:rPr lang="en-US" sz="2400" dirty="0" smtClean="0"/>
              <a:t>is key in alignment of culture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Kotter’s </a:t>
            </a:r>
            <a:r>
              <a:rPr lang="en-US" u="sng" dirty="0" smtClean="0"/>
              <a:t>Leading Change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1" y="1527175"/>
            <a:ext cx="8215086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Heath’s Switch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84" y="1866105"/>
            <a:ext cx="6157731" cy="3660782"/>
          </a:xfrm>
        </p:spPr>
      </p:pic>
    </p:spTree>
    <p:extLst>
      <p:ext uri="{BB962C8B-B14F-4D97-AF65-F5344CB8AC3E}">
        <p14:creationId xmlns:p14="http://schemas.microsoft.com/office/powerpoint/2010/main" val="34729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5744" y="1527175"/>
            <a:ext cx="6096000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3535-4F74-4400-92F9-1B7C6453C96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366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CCC</vt:lpstr>
      <vt:lpstr>Transforming Healthcare: Aligning Provider Culture </vt:lpstr>
      <vt:lpstr>Why Is An Aligned Provider Culture Important?</vt:lpstr>
      <vt:lpstr>So What Are We Aligning Providers With?</vt:lpstr>
      <vt:lpstr>How Are Providers The Same And Different?</vt:lpstr>
      <vt:lpstr>PowerPoint Presentation</vt:lpstr>
      <vt:lpstr>Creating A Culture Of Change</vt:lpstr>
      <vt:lpstr>Kotter’s Leading Change Framework</vt:lpstr>
      <vt:lpstr>The Heath’s Switch Framework</vt:lpstr>
      <vt:lpstr>PowerPoint Presentation</vt:lpstr>
      <vt:lpstr>A Few Examples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CCC’s Unique Role in Care Coordination</dc:title>
  <dc:creator>Crowley, Monica</dc:creator>
  <cp:lastModifiedBy>Baldwin, Karen</cp:lastModifiedBy>
  <cp:revision>51</cp:revision>
  <dcterms:created xsi:type="dcterms:W3CDTF">2015-09-09T00:11:44Z</dcterms:created>
  <dcterms:modified xsi:type="dcterms:W3CDTF">2016-02-08T22:05:29Z</dcterms:modified>
</cp:coreProperties>
</file>